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9" r:id="rId3"/>
    <p:sldId id="319" r:id="rId4"/>
    <p:sldId id="320" r:id="rId5"/>
    <p:sldId id="310" r:id="rId6"/>
    <p:sldId id="311" r:id="rId7"/>
    <p:sldId id="321" r:id="rId8"/>
    <p:sldId id="322" r:id="rId9"/>
    <p:sldId id="331" r:id="rId10"/>
    <p:sldId id="330" r:id="rId11"/>
    <p:sldId id="335" r:id="rId12"/>
    <p:sldId id="336" r:id="rId13"/>
    <p:sldId id="337" r:id="rId14"/>
    <p:sldId id="32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06" autoAdjust="0"/>
    <p:restoredTop sz="94660"/>
  </p:normalViewPr>
  <p:slideViewPr>
    <p:cSldViewPr snapToGrid="0">
      <p:cViewPr varScale="1">
        <p:scale>
          <a:sx n="89" d="100"/>
          <a:sy n="89" d="100"/>
        </p:scale>
        <p:origin x="30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9333C6-476A-48F1-85B4-82CC5D27D7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C6636A1-0657-4964-8AB0-3262A9226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BA43A17-898C-43CE-A956-059A3D141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9FDFC27-80D6-4820-8287-A21093DC5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FAA3A1A-8AC1-41A7-8699-26FC2760E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445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1F0466-6A83-461C-9021-D1B72A04B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41C7730-B57D-49F1-9094-9A83571B5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AE9E777-EABB-439E-B8BD-7A4F9ADC9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76B66CE-A740-4051-8DC4-8DB2B67D0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3AD9F0F-7EB4-477C-8150-47E940BE1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81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73DA6B9-2654-4DC3-952D-C6D7B67535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7035FF1-80DC-4A98-88CB-0C3DB5DB2B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94B8EC1-0D8C-407A-9214-5120AAC02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18E5AF0-29F3-40C1-9117-BDB3387D3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F1A96B6-F336-4AB0-9887-4C5075E72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630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F9EC17-88EA-4F06-A83A-065BDADC2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0726D0E-C7B3-4275-BF7B-9DB384670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D347924-CACA-44BC-97BC-764642156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4825BF9-FEE7-4197-9DE5-9C22F33B0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F33CF28-B76C-4792-9AB0-9731BC5B0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478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349383-089A-4FC8-BDFB-25D70E164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0D61B67-E6AF-4EF1-808D-74763578B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7BE0B36-A06F-4255-B49E-D7CC66C0B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B685433-A392-4737-AC7D-725DFF3C3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EF96D11-F9CC-49BF-886E-0E19E765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693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741E1D-0D60-4033-9C7D-EE66EBC8A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E87AB3E-8D8F-40D4-B0A6-2F74D7A3BC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FE7EE6A-613C-442E-AD9C-145D416C3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6C72D28-230C-4A1F-915B-5A9A0BD75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C75A4D0-E086-4969-831D-1DAB9C904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5563B51-12BB-4C2F-B7C0-2D513D9D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43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F5A62A-6CFB-4B85-8338-59D5D66CE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9A9637F-5360-456D-A2D9-C3927CD5F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22A10F4-56DE-4ED7-B289-FF62D2CD58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61D44D8-841D-4C0F-872A-B2D5DF5101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C5ACB13-5327-4462-A875-C1C83844F2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C7D48F87-F70D-415D-9B36-DC51E11F5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0D8E50A1-DD02-4048-BEBB-4B6084CDC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5499AC96-0F2D-483A-A79F-EAB8F31A6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632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1D24C0-93CF-4701-B4A0-C9AADBA07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346C8B4C-12F8-4D86-90C0-1C907A743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1438B87-5707-4368-934C-FB61F123E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1AEDA13-86C6-435B-938C-90FD3C0C3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987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9693FC4A-9191-40C0-95BB-7E5657226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02FE855-6465-4B63-8356-8BDF192BE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2A901ED-E8CF-46E2-B759-CFA74920D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901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748538-F1C7-49CF-9067-4D6BF683E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3E908E-5521-45DD-808E-EF0D0747B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DCEA5A8-F155-44EB-A25A-E9406B164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BB1C411-8735-4130-B076-2F9B3E2F1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F0FCEC1-D455-4681-8FBE-600574BC7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7A28109-F385-405B-849B-A830797A0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626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F47A08-558F-4D7A-8B13-EEB8B96E8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2370CADA-302D-4CCA-B277-D800EC88C7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0550B65-125B-4497-A221-9F4C0B9AF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490E0B6-A385-4A13-8A03-70A146DA8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C60DEF3-3964-4A0D-8482-2E3B0BF65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513CCC2-991C-42AF-9703-181AAF015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099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3F9989B-E31C-41B5-98EE-28F8E0CE6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7EAFBB1-6CF9-4BC9-81F7-874E3FF94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7F20386-3CEB-4845-A726-F54EE35D13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7D3CD-92FD-4894-BEFA-8254138B0907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8B54F1C-17CB-40FC-866E-1D0625DF1F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AA71BFC-F390-4007-A420-CE31EC4C7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CC4EE-0D91-41D7-8B4A-236AD9AF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0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cid:A5604202-F643-4213-B0C4-38648F80B929@lan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cid:D62B7F69-E8E9-4208-92DA-2128C146BFAC@lan" TargetMode="External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3.png"/><Relationship Id="rId7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5.png"/><Relationship Id="rId10" Type="http://schemas.openxmlformats.org/officeDocument/2006/relationships/image" Target="../media/image6.png"/><Relationship Id="rId4" Type="http://schemas.openxmlformats.org/officeDocument/2006/relationships/image" Target="../media/image14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17A3217-0239-4E0B-B052-48A12176680C}"/>
              </a:ext>
            </a:extLst>
          </p:cNvPr>
          <p:cNvSpPr txBox="1"/>
          <p:nvPr/>
        </p:nvSpPr>
        <p:spPr>
          <a:xfrm>
            <a:off x="655721" y="613458"/>
            <a:ext cx="3657600" cy="28875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kern="1200" dirty="0">
                <a:latin typeface="Bahnschrift Condensed" panose="020B0502040204020203" pitchFamily="34" charset="0"/>
                <a:ea typeface="+mj-ea"/>
                <a:cs typeface="+mj-cs"/>
              </a:rPr>
              <a:t>Supermarket packaging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38FB9660-F42F-4313-BBC4-47C007FE484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26467"/>
          </a:xfrm>
          <a:prstGeom prst="rect">
            <a:avLst/>
          </a:prstGeom>
        </p:spPr>
      </p:pic>
      <p:pic>
        <p:nvPicPr>
          <p:cNvPr id="8" name="8635F36B-E336-4F74-B58E-E97D0EADA03E" descr="cid:D62B7F69-E8E9-4208-92DA-2128C146BFAC@lan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682" y="6149789"/>
            <a:ext cx="3374717" cy="570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135" y="-210680"/>
            <a:ext cx="6858000" cy="6858000"/>
          </a:xfrm>
          <a:prstGeom prst="rect">
            <a:avLst/>
          </a:prstGeom>
        </p:spPr>
      </p:pic>
      <p:pic>
        <p:nvPicPr>
          <p:cNvPr id="7" name="Picture 6" descr="bottomban.psd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9" name="Picture 8" descr="Mr_Pritt_Presenter_recycle.p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01"/>
          <a:stretch/>
        </p:blipFill>
        <p:spPr>
          <a:xfrm>
            <a:off x="-368507" y="4619321"/>
            <a:ext cx="3007283" cy="221230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1" name="F8673F2B-87F7-408A-843C-65C8FB8481D4"/>
          <p:cNvPicPr/>
          <p:nvPr/>
        </p:nvPicPr>
        <p:blipFill>
          <a:blip r:embed="rId3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582" y="6080777"/>
            <a:ext cx="3996486" cy="681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08" y="261212"/>
            <a:ext cx="1352485" cy="113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61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543"/>
            <a:ext cx="12192000" cy="1426467"/>
          </a:xfrm>
          <a:prstGeom prst="rect">
            <a:avLst/>
          </a:prstGeom>
        </p:spPr>
      </p:pic>
      <p:pic>
        <p:nvPicPr>
          <p:cNvPr id="5" name="Picture 4" descr="bottomban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6" name="Picture 5" descr="Mr. Pritt text banner landscap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  <p:pic>
        <p:nvPicPr>
          <p:cNvPr id="10" name="Picture 2" descr="Image result for tesco logo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28" b="33301"/>
          <a:stretch/>
        </p:blipFill>
        <p:spPr bwMode="auto">
          <a:xfrm>
            <a:off x="1116147" y="1180578"/>
            <a:ext cx="2132626" cy="571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2015" y="1909730"/>
            <a:ext cx="7735019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Reviewing excessive packaging such as half-filled crisp </a:t>
            </a:r>
            <a:r>
              <a:rPr lang="en-US" sz="2400" dirty="0" smtClean="0">
                <a:latin typeface="Bahnschrift Condensed" panose="020B0502040204020203" pitchFamily="34" charset="0"/>
              </a:rPr>
              <a:t>packets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Bahnschrift Condensed" panose="020B0502040204020203" pitchFamily="34" charset="0"/>
              </a:rPr>
              <a:t>Assessing </a:t>
            </a:r>
            <a:r>
              <a:rPr lang="en-US" sz="2400" dirty="0">
                <a:latin typeface="Bahnschrift Condensed" panose="020B0502040204020203" pitchFamily="34" charset="0"/>
              </a:rPr>
              <a:t>the size of packaging of every product it stocks </a:t>
            </a:r>
            <a:r>
              <a:rPr lang="en-US" sz="2400" dirty="0" smtClean="0">
                <a:latin typeface="Bahnschrift Condensed" panose="020B0502040204020203" pitchFamily="34" charset="0"/>
              </a:rPr>
              <a:t>and changing any </a:t>
            </a:r>
            <a:r>
              <a:rPr lang="en-US" sz="2400" dirty="0">
                <a:latin typeface="Bahnschrift Condensed" panose="020B0502040204020203" pitchFamily="34" charset="0"/>
              </a:rPr>
              <a:t>that are wasteful </a:t>
            </a:r>
            <a:endParaRPr lang="en-US" sz="2400" dirty="0" smtClean="0">
              <a:latin typeface="Bahnschrift Condensed" panose="020B0502040204020203" pitchFamily="34" charset="0"/>
            </a:endParaRP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Launching </a:t>
            </a:r>
            <a:r>
              <a:rPr lang="en-US" sz="2400" dirty="0" smtClean="0">
                <a:latin typeface="Bahnschrift Condensed" panose="020B0502040204020203" pitchFamily="34" charset="0"/>
              </a:rPr>
              <a:t>a </a:t>
            </a:r>
            <a:r>
              <a:rPr lang="en-US" sz="2400" dirty="0">
                <a:latin typeface="Bahnschrift Condensed" panose="020B0502040204020203" pitchFamily="34" charset="0"/>
              </a:rPr>
              <a:t>scheme </a:t>
            </a:r>
            <a:r>
              <a:rPr lang="en-US" sz="2400" dirty="0" smtClean="0">
                <a:latin typeface="Bahnschrift Condensed" panose="020B0502040204020203" pitchFamily="34" charset="0"/>
              </a:rPr>
              <a:t>to deliver </a:t>
            </a:r>
            <a:r>
              <a:rPr lang="en-US" sz="2400" dirty="0">
                <a:latin typeface="Bahnschrift Condensed" panose="020B0502040204020203" pitchFamily="34" charset="0"/>
              </a:rPr>
              <a:t>products to homes in reusable containers that will then be collected, cleaned and refilled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Exploring new technologies to make recyclable film lids and pouches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Scrapping plastic bags with home delivery orders</a:t>
            </a:r>
          </a:p>
          <a:p>
            <a:pPr fontAlgn="base"/>
            <a:endParaRPr lang="en-US" dirty="0">
              <a:latin typeface="Bahnschrift Condensed" panose="020B05020402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187" y="1897675"/>
            <a:ext cx="2127724" cy="2966710"/>
          </a:xfrm>
          <a:prstGeom prst="rect">
            <a:avLst/>
          </a:prstGeom>
        </p:spPr>
      </p:pic>
      <p:pic>
        <p:nvPicPr>
          <p:cNvPr id="15" name="Picture 14" descr="CLASSIC CLASS FRAME wide.ps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398260" y="1561271"/>
            <a:ext cx="2479577" cy="376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479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543"/>
            <a:ext cx="12192000" cy="1426467"/>
          </a:xfrm>
          <a:prstGeom prst="rect">
            <a:avLst/>
          </a:prstGeom>
        </p:spPr>
      </p:pic>
      <p:pic>
        <p:nvPicPr>
          <p:cNvPr id="5" name="Picture 4" descr="bottomban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6" name="Picture 5" descr="Mr. Pritt text banner landscap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87902" y="1874474"/>
            <a:ext cx="795068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Removing loose produce bags 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Getting rid of plastic trays from </a:t>
            </a:r>
            <a:r>
              <a:rPr lang="en-US" sz="2400" dirty="0" smtClean="0">
                <a:latin typeface="Bahnschrift Condensed" panose="020B0502040204020203" pitchFamily="34" charset="0"/>
              </a:rPr>
              <a:t>some fruit and vegetable packaging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Encouraging customers to bring their own containers to </a:t>
            </a:r>
            <a:r>
              <a:rPr lang="en-US" sz="2400" dirty="0" smtClean="0">
                <a:latin typeface="Bahnschrift Condensed" panose="020B0502040204020203" pitchFamily="34" charset="0"/>
              </a:rPr>
              <a:t>some counters</a:t>
            </a:r>
            <a:endParaRPr lang="en-US" sz="2400" dirty="0">
              <a:latin typeface="Bahnschrift Condensed" panose="020B0502040204020203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Replacing plastic film on fruit and vegetables with a recyclable </a:t>
            </a:r>
            <a:r>
              <a:rPr lang="en-US" sz="2400" dirty="0" smtClean="0">
                <a:latin typeface="Bahnschrift Condensed" panose="020B0502040204020203" pitchFamily="34" charset="0"/>
              </a:rPr>
              <a:t>options</a:t>
            </a:r>
            <a:endParaRPr lang="en-US" sz="2400" dirty="0">
              <a:latin typeface="Bahnschrift Condensed" panose="020B0502040204020203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Switching PVC and polystyrene trays for a recyclable alternatives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Launching a "pre-cycle" area in stores where shoppers can remove unwanted packaging and leave it for recycling</a:t>
            </a:r>
          </a:p>
          <a:p>
            <a:pPr fontAlgn="base"/>
            <a:endParaRPr lang="en-US" dirty="0">
              <a:latin typeface="Bahnschrift Condensed" panose="020B0502040204020203" pitchFamily="34" charset="0"/>
            </a:endParaRPr>
          </a:p>
          <a:p>
            <a:pPr fontAlgn="base"/>
            <a:endParaRPr lang="en-US" dirty="0">
              <a:latin typeface="Bahnschrift Condensed" panose="020B0502040204020203" pitchFamily="34" charset="0"/>
            </a:endParaRPr>
          </a:p>
        </p:txBody>
      </p:sp>
      <p:pic>
        <p:nvPicPr>
          <p:cNvPr id="8" name="Picture 4" descr="Image result for Sainsburys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237" y="710919"/>
            <a:ext cx="2516239" cy="141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0"/>
          <a:stretch/>
        </p:blipFill>
        <p:spPr>
          <a:xfrm rot="16200000">
            <a:off x="8573948" y="2104249"/>
            <a:ext cx="2993368" cy="2338950"/>
          </a:xfrm>
          <a:prstGeom prst="rect">
            <a:avLst/>
          </a:prstGeom>
        </p:spPr>
      </p:pic>
      <p:pic>
        <p:nvPicPr>
          <p:cNvPr id="11" name="Picture 10" descr="CLASSIC CLASS FRAME wide.ps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559" y="1680203"/>
            <a:ext cx="2479577" cy="342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0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543"/>
            <a:ext cx="12192000" cy="1426467"/>
          </a:xfrm>
          <a:prstGeom prst="rect">
            <a:avLst/>
          </a:prstGeom>
        </p:spPr>
      </p:pic>
      <p:pic>
        <p:nvPicPr>
          <p:cNvPr id="5" name="Picture 4" descr="bottomban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6" name="Picture 5" descr="Mr. Pritt text banner landscap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35056" y="1863305"/>
            <a:ext cx="751936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Trialing a new type of coating on fresh produce, which could double the shelf </a:t>
            </a:r>
            <a:r>
              <a:rPr lang="en-US" sz="2400" dirty="0" smtClean="0">
                <a:latin typeface="Bahnschrift Condensed" panose="020B0502040204020203" pitchFamily="34" charset="0"/>
              </a:rPr>
              <a:t>life and reduce </a:t>
            </a:r>
            <a:r>
              <a:rPr lang="en-US" sz="2400" dirty="0">
                <a:latin typeface="Bahnschrift Condensed" panose="020B0502040204020203" pitchFamily="34" charset="0"/>
              </a:rPr>
              <a:t>the amount of </a:t>
            </a:r>
            <a:r>
              <a:rPr lang="en-US" sz="2400" dirty="0" smtClean="0">
                <a:latin typeface="Bahnschrift Condensed" panose="020B0502040204020203" pitchFamily="34" charset="0"/>
              </a:rPr>
              <a:t>packaging needed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Bahnschrift Condensed" panose="020B0502040204020203" pitchFamily="34" charset="0"/>
              </a:rPr>
              <a:t>Removing </a:t>
            </a:r>
            <a:r>
              <a:rPr lang="en-US" sz="2400" dirty="0">
                <a:latin typeface="Bahnschrift Condensed" panose="020B0502040204020203" pitchFamily="34" charset="0"/>
              </a:rPr>
              <a:t>plastic wrapping </a:t>
            </a:r>
            <a:r>
              <a:rPr lang="en-US" sz="2400" dirty="0" smtClean="0">
                <a:latin typeface="Bahnschrift Condensed" panose="020B0502040204020203" pitchFamily="34" charset="0"/>
              </a:rPr>
              <a:t>from greetings </a:t>
            </a:r>
            <a:r>
              <a:rPr lang="en-US" sz="2400" dirty="0">
                <a:latin typeface="Bahnschrift Condensed" panose="020B0502040204020203" pitchFamily="34" charset="0"/>
              </a:rPr>
              <a:t>cards and removing unnecessary films </a:t>
            </a:r>
            <a:r>
              <a:rPr lang="en-US" sz="2400" dirty="0" smtClean="0">
                <a:latin typeface="Bahnschrift Condensed" panose="020B0502040204020203" pitchFamily="34" charset="0"/>
              </a:rPr>
              <a:t>and trays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Encouraging shoppers to bring their own reusable fruit and veg bags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Saving 375 million single-use carrier bags by </a:t>
            </a:r>
            <a:r>
              <a:rPr lang="en-US" sz="2400" dirty="0" smtClean="0">
                <a:latin typeface="Bahnschrift Condensed" panose="020B0502040204020203" pitchFamily="34" charset="0"/>
              </a:rPr>
              <a:t>not offering </a:t>
            </a:r>
            <a:r>
              <a:rPr lang="en-US" sz="2400" dirty="0">
                <a:latin typeface="Bahnschrift Condensed" panose="020B0502040204020203" pitchFamily="34" charset="0"/>
              </a:rPr>
              <a:t>them </a:t>
            </a:r>
            <a:endParaRPr lang="en-US" sz="2400" dirty="0" smtClean="0">
              <a:latin typeface="Bahnschrift Condensed" panose="020B0502040204020203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Bahnschrift Condensed" panose="020B0502040204020203" pitchFamily="34" charset="0"/>
              </a:rPr>
              <a:t>Selling </a:t>
            </a:r>
            <a:r>
              <a:rPr lang="en-US" sz="2400" dirty="0">
                <a:latin typeface="Bahnschrift Condensed" panose="020B0502040204020203" pitchFamily="34" charset="0"/>
              </a:rPr>
              <a:t>refillable cleaning products</a:t>
            </a:r>
          </a:p>
          <a:p>
            <a:pPr fontAlgn="base"/>
            <a:endParaRPr lang="en-US" dirty="0">
              <a:latin typeface="Bahnschrift Condensed" panose="020B0502040204020203" pitchFamily="34" charset="0"/>
            </a:endParaRPr>
          </a:p>
          <a:p>
            <a:pPr fontAlgn="base"/>
            <a:endParaRPr lang="en-US" dirty="0">
              <a:latin typeface="Bahnschrift Condensed" panose="020B0502040204020203" pitchFamily="34" charset="0"/>
            </a:endParaRPr>
          </a:p>
          <a:p>
            <a:pPr fontAlgn="base"/>
            <a:endParaRPr lang="en-US" dirty="0">
              <a:latin typeface="Bahnschrift Condensed" panose="020B0502040204020203" pitchFamily="34" charset="0"/>
            </a:endParaRPr>
          </a:p>
        </p:txBody>
      </p:sp>
      <p:pic>
        <p:nvPicPr>
          <p:cNvPr id="10" name="Picture 6" descr="Image result for Asda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75" y="1046542"/>
            <a:ext cx="1588148" cy="81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asda carrier ba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90" t="-190" r="9011" b="3300"/>
          <a:stretch/>
        </p:blipFill>
        <p:spPr bwMode="auto">
          <a:xfrm>
            <a:off x="8785023" y="1802785"/>
            <a:ext cx="2155193" cy="298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LASSIC CLASS FRAME wide.ps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642686" y="1500317"/>
            <a:ext cx="2439865" cy="350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78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543"/>
            <a:ext cx="12192000" cy="1426467"/>
          </a:xfrm>
          <a:prstGeom prst="rect">
            <a:avLst/>
          </a:prstGeom>
        </p:spPr>
      </p:pic>
      <p:pic>
        <p:nvPicPr>
          <p:cNvPr id="5" name="Picture 4" descr="bottomban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6" name="Picture 5" descr="Mr. Pritt text banner landscap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79070" y="1563906"/>
            <a:ext cx="750210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Allowing customers to bring their own containers for meat and fish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Bahnschrift Condensed" panose="020B0502040204020203" pitchFamily="34" charset="0"/>
              </a:rPr>
              <a:t>Introducing packaging </a:t>
            </a:r>
            <a:r>
              <a:rPr lang="en-US" sz="2400" dirty="0">
                <a:latin typeface="Bahnschrift Condensed" panose="020B0502040204020203" pitchFamily="34" charset="0"/>
              </a:rPr>
              <a:t>made from recycled plastic for </a:t>
            </a:r>
            <a:r>
              <a:rPr lang="en-US" sz="2400" dirty="0" smtClean="0">
                <a:latin typeface="Bahnschrift Condensed" panose="020B0502040204020203" pitchFamily="34" charset="0"/>
              </a:rPr>
              <a:t>meals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Bahnschrift Condensed" panose="020B0502040204020203" pitchFamily="34" charset="0"/>
              </a:rPr>
              <a:t>Replacing </a:t>
            </a:r>
            <a:r>
              <a:rPr lang="en-US" sz="2400" dirty="0">
                <a:latin typeface="Bahnschrift Condensed" panose="020B0502040204020203" pitchFamily="34" charset="0"/>
              </a:rPr>
              <a:t>all single-use fruit and veg bags with a version that can be composted </a:t>
            </a:r>
            <a:endParaRPr lang="en-US" sz="2400" dirty="0" smtClean="0">
              <a:latin typeface="Bahnschrift Condensed" panose="020B0502040204020203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Bahnschrift Condensed" panose="020B0502040204020203" pitchFamily="34" charset="0"/>
              </a:rPr>
              <a:t>Allowing </a:t>
            </a:r>
            <a:r>
              <a:rPr lang="en-US" sz="2400" dirty="0">
                <a:latin typeface="Bahnschrift Condensed" panose="020B0502040204020203" pitchFamily="34" charset="0"/>
              </a:rPr>
              <a:t>customers to fill their own containers with pasta from large jars, beer on tap and pick 'n' mix frozen </a:t>
            </a:r>
            <a:r>
              <a:rPr lang="en-US" sz="2400" dirty="0" smtClean="0">
                <a:latin typeface="Bahnschrift Condensed" panose="020B0502040204020203" pitchFamily="34" charset="0"/>
              </a:rPr>
              <a:t>fruit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Bahnschrift Condensed" panose="020B0502040204020203" pitchFamily="34" charset="0"/>
              </a:rPr>
              <a:t>Removing </a:t>
            </a:r>
            <a:r>
              <a:rPr lang="en-US" sz="2400" dirty="0">
                <a:latin typeface="Bahnschrift Condensed" panose="020B0502040204020203" pitchFamily="34" charset="0"/>
              </a:rPr>
              <a:t>single-use coffee cups - saving 52 million cups a year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 Condensed" panose="020B0502040204020203" pitchFamily="34" charset="0"/>
              </a:rPr>
              <a:t>Ensuring all own-label cards, wraps, crackers, tags, flowers and plants are glitter-free by Christmas 2020</a:t>
            </a:r>
          </a:p>
          <a:p>
            <a:pPr fontAlgn="base"/>
            <a:endParaRPr lang="en-US" dirty="0">
              <a:latin typeface="Bahnschrift Condensed" panose="020B0502040204020203" pitchFamily="34" charset="0"/>
            </a:endParaRPr>
          </a:p>
          <a:p>
            <a:pPr fontAlgn="base"/>
            <a:endParaRPr lang="en-US" dirty="0">
              <a:latin typeface="Bahnschrift Condensed" panose="020B0502040204020203" pitchFamily="34" charset="0"/>
            </a:endParaRPr>
          </a:p>
          <a:p>
            <a:pPr fontAlgn="base"/>
            <a:endParaRPr lang="en-US" dirty="0">
              <a:latin typeface="Bahnschrift Condensed" panose="020B0502040204020203" pitchFamily="34" charset="0"/>
            </a:endParaRPr>
          </a:p>
        </p:txBody>
      </p:sp>
      <p:pic>
        <p:nvPicPr>
          <p:cNvPr id="8" name="Picture 8" descr="Image result for Waitrose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631" y="889074"/>
            <a:ext cx="1804746" cy="61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99" r="19929"/>
          <a:stretch/>
        </p:blipFill>
        <p:spPr>
          <a:xfrm>
            <a:off x="8660921" y="1515683"/>
            <a:ext cx="2260121" cy="2743674"/>
          </a:xfrm>
          <a:prstGeom prst="rect">
            <a:avLst/>
          </a:prstGeom>
        </p:spPr>
      </p:pic>
      <p:pic>
        <p:nvPicPr>
          <p:cNvPr id="12" name="Picture 11" descr="CLASSIC CLASS FRAME wide.ps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481177" y="1321553"/>
            <a:ext cx="2439865" cy="350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597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C918EDF4-8F25-481D-8ADF-0E6132CB3BEB}"/>
              </a:ext>
            </a:extLst>
          </p:cNvPr>
          <p:cNvSpPr/>
          <p:nvPr/>
        </p:nvSpPr>
        <p:spPr>
          <a:xfrm>
            <a:off x="1087550" y="1628427"/>
            <a:ext cx="10368022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endParaRPr lang="en-US" sz="2400" dirty="0">
              <a:latin typeface="Bahnschrif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425"/>
            <a:ext cx="12192000" cy="142646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="" xmlns:a16="http://schemas.microsoft.com/office/drawing/2014/main" id="{5A73A5DE-82C2-44CC-843D-085B96F489E6}"/>
              </a:ext>
            </a:extLst>
          </p:cNvPr>
          <p:cNvSpPr txBox="1">
            <a:spLocks/>
          </p:cNvSpPr>
          <p:nvPr/>
        </p:nvSpPr>
        <p:spPr>
          <a:xfrm>
            <a:off x="675640" y="87991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Bahnschrift Condensed" panose="020B0502040204020203" pitchFamily="34" charset="0"/>
              </a:rPr>
              <a:t>Write a formal letter</a:t>
            </a:r>
            <a:endParaRPr lang="en-GB" dirty="0">
              <a:latin typeface="Bahnschrift Condensed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C918EDF4-8F25-481D-8ADF-0E6132CB3BEB}"/>
              </a:ext>
            </a:extLst>
          </p:cNvPr>
          <p:cNvSpPr/>
          <p:nvPr/>
        </p:nvSpPr>
        <p:spPr>
          <a:xfrm>
            <a:off x="1081406" y="1621493"/>
            <a:ext cx="103680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400" u="sng" dirty="0">
                <a:latin typeface="Bahnschrift Condensed" panose="020B0502040204020203" pitchFamily="34" charset="0"/>
              </a:rPr>
              <a:t>Paragraph 1:</a:t>
            </a:r>
            <a:r>
              <a:rPr lang="en-US" sz="2400" dirty="0">
                <a:latin typeface="Bahnschrift Condensed" panose="020B0502040204020203" pitchFamily="34" charset="0"/>
              </a:rPr>
              <a:t> Make this paragraph a clear explanation as to why you are writing</a:t>
            </a:r>
          </a:p>
          <a:p>
            <a:pPr fontAlgn="base"/>
            <a:endParaRPr lang="en-US" sz="2400" dirty="0">
              <a:latin typeface="Bahnschrift Condensed" panose="020B0502040204020203" pitchFamily="34" charset="0"/>
            </a:endParaRPr>
          </a:p>
          <a:p>
            <a:pPr fontAlgn="base"/>
            <a:r>
              <a:rPr lang="en-US" sz="2400" u="sng" dirty="0">
                <a:latin typeface="Bahnschrift Condensed" panose="020B0502040204020203" pitchFamily="34" charset="0"/>
              </a:rPr>
              <a:t>Paragraph 2:</a:t>
            </a:r>
            <a:r>
              <a:rPr lang="en-US" sz="2400" dirty="0">
                <a:latin typeface="Bahnschrift Condensed" panose="020B0502040204020203" pitchFamily="34" charset="0"/>
              </a:rPr>
              <a:t> Add more detail to your letter in this paragraph. Use formal language and don’t make your letter chatty like you are writing to a friend</a:t>
            </a:r>
          </a:p>
          <a:p>
            <a:pPr fontAlgn="base"/>
            <a:endParaRPr lang="en-US" sz="2400" dirty="0">
              <a:latin typeface="Bahnschrift Condensed" panose="020B0502040204020203" pitchFamily="34" charset="0"/>
            </a:endParaRPr>
          </a:p>
          <a:p>
            <a:pPr fontAlgn="base"/>
            <a:r>
              <a:rPr lang="en-US" sz="2400" u="sng" dirty="0">
                <a:latin typeface="Bahnschrift Condensed" panose="020B0502040204020203" pitchFamily="34" charset="0"/>
              </a:rPr>
              <a:t>Paragraph 3:</a:t>
            </a:r>
            <a:r>
              <a:rPr lang="en-US" sz="2400" dirty="0">
                <a:latin typeface="Bahnschrift Condensed" panose="020B0502040204020203" pitchFamily="34" charset="0"/>
              </a:rPr>
              <a:t> </a:t>
            </a:r>
            <a:r>
              <a:rPr lang="en-US" sz="2400" dirty="0" err="1">
                <a:latin typeface="Bahnschrift Condensed" panose="020B0502040204020203" pitchFamily="34" charset="0"/>
              </a:rPr>
              <a:t>Summarise</a:t>
            </a:r>
            <a:r>
              <a:rPr lang="en-US" sz="2400" dirty="0">
                <a:latin typeface="Bahnschrift Condensed" panose="020B0502040204020203" pitchFamily="34" charset="0"/>
              </a:rPr>
              <a:t> your main points and use a signing off </a:t>
            </a:r>
            <a:r>
              <a:rPr lang="en-US" sz="2400" dirty="0" smtClean="0">
                <a:latin typeface="Bahnschrift Condensed" panose="020B0502040204020203" pitchFamily="34" charset="0"/>
              </a:rPr>
              <a:t>phrase such </a:t>
            </a:r>
            <a:r>
              <a:rPr lang="en-US" sz="2400" dirty="0">
                <a:latin typeface="Bahnschrift Condensed" panose="020B0502040204020203" pitchFamily="34" charset="0"/>
              </a:rPr>
              <a:t>as ‘I look forward to hearing from you’</a:t>
            </a:r>
          </a:p>
          <a:p>
            <a:pPr fontAlgn="base"/>
            <a:endParaRPr lang="en-US" sz="2400" dirty="0">
              <a:latin typeface="Bahnschrift Condensed" panose="020B0502040204020203" pitchFamily="34" charset="0"/>
            </a:endParaRPr>
          </a:p>
          <a:p>
            <a:pPr fontAlgn="base"/>
            <a:r>
              <a:rPr lang="en-US" sz="2400" u="sng" dirty="0">
                <a:latin typeface="Bahnschrift Condensed" panose="020B0502040204020203" pitchFamily="34" charset="0"/>
              </a:rPr>
              <a:t>Signing off: </a:t>
            </a:r>
            <a:r>
              <a:rPr lang="en-US" sz="2400" dirty="0">
                <a:latin typeface="Bahnschrift Condensed" panose="020B0502040204020203" pitchFamily="34" charset="0"/>
              </a:rPr>
              <a:t> Use ‘Yours sincerely’ if you know their name and ‘Yours faithfully’ if you don’t</a:t>
            </a:r>
          </a:p>
          <a:p>
            <a:pPr fontAlgn="base"/>
            <a:endParaRPr lang="en-US" sz="2400" dirty="0">
              <a:latin typeface="Bahnschrift Condensed" panose="020B0502040204020203" pitchFamily="34" charset="0"/>
            </a:endParaRPr>
          </a:p>
        </p:txBody>
      </p:sp>
      <p:pic>
        <p:nvPicPr>
          <p:cNvPr id="7" name="Picture 6" descr="bottomban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8" name="Picture 7" descr="Mr. Pritt text banner landscap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20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506"/>
            <a:ext cx="12192000" cy="14264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58D13A1-58AC-4A07-8D35-D19289E8C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ahnschrift Condensed" panose="020B0502040204020203" pitchFamily="34" charset="0"/>
              </a:rPr>
              <a:t>Quick-fire </a:t>
            </a:r>
            <a:r>
              <a:rPr lang="en-US" dirty="0">
                <a:latin typeface="Bahnschrift Condensed" panose="020B0502040204020203" pitchFamily="34" charset="0"/>
              </a:rPr>
              <a:t>quiz</a:t>
            </a:r>
            <a:endParaRPr lang="en-GB" dirty="0">
              <a:latin typeface="Bahnschrift Condensed" panose="020B0502040204020203" pitchFamily="34" charset="0"/>
            </a:endParaRPr>
          </a:p>
        </p:txBody>
      </p:sp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92F2E7A7-48C6-40DE-9A80-EEC52C7FF693}"/>
              </a:ext>
            </a:extLst>
          </p:cNvPr>
          <p:cNvSpPr txBox="1"/>
          <p:nvPr/>
        </p:nvSpPr>
        <p:spPr>
          <a:xfrm>
            <a:off x="1338532" y="1951672"/>
            <a:ext cx="951493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Franklin Gothic Book"/>
              </a:rPr>
              <a:t/>
            </a:r>
            <a:br>
              <a:rPr lang="en-US" sz="2400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endParaRPr lang="en-GB" dirty="0">
              <a:latin typeface="Franklin Gothic Book"/>
            </a:endParaRPr>
          </a:p>
        </p:txBody>
      </p:sp>
      <p:sp>
        <p:nvSpPr>
          <p:cNvPr id="10" name="Speech Bubble: Rectangle with Corners Rounded 5">
            <a:extLst>
              <a:ext uri="{FF2B5EF4-FFF2-40B4-BE49-F238E27FC236}">
                <a16:creationId xmlns="" xmlns:a16="http://schemas.microsoft.com/office/drawing/2014/main" id="{D2B3816E-0A90-4B11-995B-EC02E8F5136D}"/>
              </a:ext>
            </a:extLst>
          </p:cNvPr>
          <p:cNvSpPr/>
          <p:nvPr/>
        </p:nvSpPr>
        <p:spPr>
          <a:xfrm>
            <a:off x="1078303" y="1504955"/>
            <a:ext cx="5529532" cy="2851385"/>
          </a:xfrm>
          <a:prstGeom prst="wedgeRoundRectCallout">
            <a:avLst>
              <a:gd name="adj1" fmla="val 83711"/>
              <a:gd name="adj2" fmla="val -19220"/>
              <a:gd name="adj3" fmla="val 16667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Question 1: What percentage of plastic produced is used only once?</a:t>
            </a:r>
          </a:p>
          <a:p>
            <a:endParaRPr lang="en-US" sz="2400" dirty="0">
              <a:solidFill>
                <a:schemeClr val="bg1"/>
              </a:solidFill>
              <a:latin typeface="Bahnschrift Condensed" panose="020B0502040204020203" pitchFamily="34" charset="0"/>
              <a:cs typeface="Calibri" panose="020F0502020204030204" pitchFamily="34" charset="0"/>
            </a:endParaRP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15%</a:t>
            </a: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35%</a:t>
            </a:r>
          </a:p>
          <a:p>
            <a:pPr marL="342900" indent="-342900">
              <a:buFontTx/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40%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293" y="721772"/>
            <a:ext cx="4485736" cy="4801980"/>
          </a:xfrm>
          <a:prstGeom prst="rect">
            <a:avLst/>
          </a:prstGeom>
        </p:spPr>
      </p:pic>
      <p:pic>
        <p:nvPicPr>
          <p:cNvPr id="8" name="Picture 7" descr="bottomban.ps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9" name="Picture 8" descr="Mr. Pritt text banner landscap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18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506"/>
            <a:ext cx="12192000" cy="14264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58D13A1-58AC-4A07-8D35-D19289E8C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Bahnschrift Condensed" panose="020B0502040204020203" pitchFamily="34" charset="0"/>
              </a:rPr>
              <a:t>Quick-fire quiz</a:t>
            </a:r>
            <a:endParaRPr lang="en-GB" dirty="0">
              <a:latin typeface="Bahnschrift Condensed" panose="020B0502040204020203" pitchFamily="34" charset="0"/>
            </a:endParaRPr>
          </a:p>
        </p:txBody>
      </p:sp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92F2E7A7-48C6-40DE-9A80-EEC52C7FF693}"/>
              </a:ext>
            </a:extLst>
          </p:cNvPr>
          <p:cNvSpPr txBox="1"/>
          <p:nvPr/>
        </p:nvSpPr>
        <p:spPr>
          <a:xfrm>
            <a:off x="1338532" y="1951672"/>
            <a:ext cx="951493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Franklin Gothic Book"/>
              </a:rPr>
              <a:t/>
            </a:r>
            <a:br>
              <a:rPr lang="en-US" sz="2400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endParaRPr lang="en-GB" dirty="0">
              <a:latin typeface="Franklin Gothic Book"/>
            </a:endParaRPr>
          </a:p>
        </p:txBody>
      </p:sp>
      <p:sp>
        <p:nvSpPr>
          <p:cNvPr id="10" name="Speech Bubble: Rectangle with Corners Rounded 5">
            <a:extLst>
              <a:ext uri="{FF2B5EF4-FFF2-40B4-BE49-F238E27FC236}">
                <a16:creationId xmlns="" xmlns:a16="http://schemas.microsoft.com/office/drawing/2014/main" id="{D2B3816E-0A90-4B11-995B-EC02E8F5136D}"/>
              </a:ext>
            </a:extLst>
          </p:cNvPr>
          <p:cNvSpPr/>
          <p:nvPr/>
        </p:nvSpPr>
        <p:spPr>
          <a:xfrm>
            <a:off x="1078303" y="1504955"/>
            <a:ext cx="5529532" cy="2851385"/>
          </a:xfrm>
          <a:prstGeom prst="wedgeRoundRectCallout">
            <a:avLst>
              <a:gd name="adj1" fmla="val 83711"/>
              <a:gd name="adj2" fmla="val -19220"/>
              <a:gd name="adj3" fmla="val 16667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Question 1: What percentage of plastic produced is used only once?</a:t>
            </a:r>
          </a:p>
          <a:p>
            <a:endParaRPr lang="en-US" sz="2400" dirty="0">
              <a:solidFill>
                <a:schemeClr val="bg1"/>
              </a:solidFill>
              <a:latin typeface="Bahnschrift Condensed" panose="020B0502040204020203" pitchFamily="34" charset="0"/>
              <a:cs typeface="Calibri" panose="020F0502020204030204" pitchFamily="34" charset="0"/>
            </a:endParaRP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15%</a:t>
            </a: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35%</a:t>
            </a:r>
          </a:p>
          <a:p>
            <a:pPr marL="342900" indent="-342900">
              <a:buFontTx/>
              <a:buAutoNum type="alphaLcPeriod"/>
            </a:pPr>
            <a:r>
              <a:rPr lang="en-US" sz="2400" dirty="0">
                <a:solidFill>
                  <a:srgbClr val="FFFF00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40%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293" y="721772"/>
            <a:ext cx="4485736" cy="4801980"/>
          </a:xfrm>
          <a:prstGeom prst="rect">
            <a:avLst/>
          </a:prstGeom>
        </p:spPr>
      </p:pic>
      <p:pic>
        <p:nvPicPr>
          <p:cNvPr id="8" name="Picture 7" descr="bottomban.ps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9" name="Picture 8" descr="Mr. Pritt text banner landscap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640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506"/>
            <a:ext cx="12192000" cy="14264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58D13A1-58AC-4A07-8D35-D19289E8C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Bahnschrift Condensed" panose="020B0502040204020203" pitchFamily="34" charset="0"/>
              </a:rPr>
              <a:t>Quick-fire quiz</a:t>
            </a:r>
            <a:endParaRPr lang="en-GB" dirty="0">
              <a:latin typeface="Bahnschrift Condensed" panose="020B0502040204020203" pitchFamily="34" charset="0"/>
            </a:endParaRPr>
          </a:p>
        </p:txBody>
      </p:sp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92F2E7A7-48C6-40DE-9A80-EEC52C7FF693}"/>
              </a:ext>
            </a:extLst>
          </p:cNvPr>
          <p:cNvSpPr txBox="1"/>
          <p:nvPr/>
        </p:nvSpPr>
        <p:spPr>
          <a:xfrm>
            <a:off x="1338532" y="1951672"/>
            <a:ext cx="951493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Franklin Gothic Book"/>
              </a:rPr>
              <a:t/>
            </a:r>
            <a:br>
              <a:rPr lang="en-US" sz="2400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endParaRPr lang="en-GB" dirty="0">
              <a:latin typeface="Franklin Gothic Book"/>
            </a:endParaRPr>
          </a:p>
        </p:txBody>
      </p:sp>
      <p:sp>
        <p:nvSpPr>
          <p:cNvPr id="10" name="Speech Bubble: Rectangle with Corners Rounded 5">
            <a:extLst>
              <a:ext uri="{FF2B5EF4-FFF2-40B4-BE49-F238E27FC236}">
                <a16:creationId xmlns="" xmlns:a16="http://schemas.microsoft.com/office/drawing/2014/main" id="{D2B3816E-0A90-4B11-995B-EC02E8F5136D}"/>
              </a:ext>
            </a:extLst>
          </p:cNvPr>
          <p:cNvSpPr/>
          <p:nvPr/>
        </p:nvSpPr>
        <p:spPr>
          <a:xfrm>
            <a:off x="1078303" y="1504955"/>
            <a:ext cx="5529532" cy="2851385"/>
          </a:xfrm>
          <a:prstGeom prst="wedgeRoundRectCallout">
            <a:avLst>
              <a:gd name="adj1" fmla="val 83711"/>
              <a:gd name="adj2" fmla="val -19220"/>
              <a:gd name="adj3" fmla="val 16667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Question 2: Roughly how many plastic drinks bottles are sold every minute around the world?</a:t>
            </a:r>
          </a:p>
          <a:p>
            <a:endParaRPr lang="en-US" sz="2400" dirty="0">
              <a:solidFill>
                <a:schemeClr val="bg1"/>
              </a:solidFill>
              <a:latin typeface="Bahnschrift Condensed" panose="020B0502040204020203" pitchFamily="34" charset="0"/>
              <a:cs typeface="Calibri" panose="020F0502020204030204" pitchFamily="34" charset="0"/>
            </a:endParaRP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Nearly 5,000</a:t>
            </a: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Nearly 1 million</a:t>
            </a:r>
          </a:p>
          <a:p>
            <a:pPr marL="342900" indent="-342900">
              <a:buFontTx/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Nearly 500,000</a:t>
            </a:r>
          </a:p>
        </p:txBody>
      </p:sp>
      <p:pic>
        <p:nvPicPr>
          <p:cNvPr id="13" name="Picture 12" descr="Mr_Pritt_Presenter_with teacher.arms down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896" y="365125"/>
            <a:ext cx="5051862" cy="5410544"/>
          </a:xfrm>
          <a:prstGeom prst="rect">
            <a:avLst/>
          </a:prstGeom>
        </p:spPr>
      </p:pic>
      <p:pic>
        <p:nvPicPr>
          <p:cNvPr id="8" name="Picture 7" descr="bottomban.ps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9" name="Picture 8" descr="Mr. Pritt text banner landscap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65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506"/>
            <a:ext cx="12192000" cy="14264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58D13A1-58AC-4A07-8D35-D19289E8C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ahnschrift Condensed" panose="020B0502040204020203" pitchFamily="34" charset="0"/>
              </a:rPr>
              <a:t>Quick-fire </a:t>
            </a:r>
            <a:r>
              <a:rPr lang="en-US" dirty="0">
                <a:latin typeface="Bahnschrift Condensed" panose="020B0502040204020203" pitchFamily="34" charset="0"/>
              </a:rPr>
              <a:t>quiz</a:t>
            </a:r>
            <a:endParaRPr lang="en-GB" dirty="0">
              <a:latin typeface="Bahnschrift Condensed" panose="020B0502040204020203" pitchFamily="34" charset="0"/>
            </a:endParaRPr>
          </a:p>
        </p:txBody>
      </p:sp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92F2E7A7-48C6-40DE-9A80-EEC52C7FF693}"/>
              </a:ext>
            </a:extLst>
          </p:cNvPr>
          <p:cNvSpPr txBox="1"/>
          <p:nvPr/>
        </p:nvSpPr>
        <p:spPr>
          <a:xfrm>
            <a:off x="1338532" y="1951672"/>
            <a:ext cx="951493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Franklin Gothic Book"/>
              </a:rPr>
              <a:t/>
            </a:r>
            <a:br>
              <a:rPr lang="en-US" sz="2400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endParaRPr lang="en-GB" dirty="0">
              <a:latin typeface="Franklin Gothic Book"/>
            </a:endParaRPr>
          </a:p>
        </p:txBody>
      </p:sp>
      <p:sp>
        <p:nvSpPr>
          <p:cNvPr id="10" name="Speech Bubble: Rectangle with Corners Rounded 5">
            <a:extLst>
              <a:ext uri="{FF2B5EF4-FFF2-40B4-BE49-F238E27FC236}">
                <a16:creationId xmlns="" xmlns:a16="http://schemas.microsoft.com/office/drawing/2014/main" id="{D2B3816E-0A90-4B11-995B-EC02E8F5136D}"/>
              </a:ext>
            </a:extLst>
          </p:cNvPr>
          <p:cNvSpPr/>
          <p:nvPr/>
        </p:nvSpPr>
        <p:spPr>
          <a:xfrm>
            <a:off x="1078303" y="1504955"/>
            <a:ext cx="5529532" cy="2851385"/>
          </a:xfrm>
          <a:prstGeom prst="wedgeRoundRectCallout">
            <a:avLst>
              <a:gd name="adj1" fmla="val 83711"/>
              <a:gd name="adj2" fmla="val -19220"/>
              <a:gd name="adj3" fmla="val 16667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Question 2: Roughly how many plastic drinks bottles are sold every minute around the world?</a:t>
            </a:r>
          </a:p>
          <a:p>
            <a:endParaRPr lang="en-US" sz="2400" dirty="0">
              <a:solidFill>
                <a:schemeClr val="bg1"/>
              </a:solidFill>
              <a:latin typeface="Bahnschrift Condensed" panose="020B0502040204020203" pitchFamily="34" charset="0"/>
              <a:cs typeface="Calibri" panose="020F0502020204030204" pitchFamily="34" charset="0"/>
            </a:endParaRP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Nearly 5,000</a:t>
            </a: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rgbClr val="FFFF00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Nearly 1 million</a:t>
            </a:r>
          </a:p>
          <a:p>
            <a:pPr marL="342900" indent="-342900">
              <a:buFontTx/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Nearly 500,000</a:t>
            </a:r>
          </a:p>
        </p:txBody>
      </p:sp>
      <p:pic>
        <p:nvPicPr>
          <p:cNvPr id="13" name="Picture 12" descr="Mr_Pritt_Presenter_with teacher.arms down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896" y="365125"/>
            <a:ext cx="5051862" cy="5410544"/>
          </a:xfrm>
          <a:prstGeom prst="rect">
            <a:avLst/>
          </a:prstGeom>
        </p:spPr>
      </p:pic>
      <p:pic>
        <p:nvPicPr>
          <p:cNvPr id="8" name="Picture 7" descr="bottomban.ps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9" name="Picture 8" descr="Mr. Pritt text banner landscap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71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506"/>
            <a:ext cx="12192000" cy="1426467"/>
          </a:xfrm>
          <a:prstGeom prst="rect">
            <a:avLst/>
          </a:prstGeom>
        </p:spPr>
      </p:pic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92F2E7A7-48C6-40DE-9A80-EEC52C7FF693}"/>
              </a:ext>
            </a:extLst>
          </p:cNvPr>
          <p:cNvSpPr txBox="1"/>
          <p:nvPr/>
        </p:nvSpPr>
        <p:spPr>
          <a:xfrm>
            <a:off x="1338532" y="1951672"/>
            <a:ext cx="95149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endParaRPr lang="en-GB" dirty="0">
              <a:latin typeface="Franklin Gothic Book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5B5A8EE6-DA0B-4875-8B2A-0A03B58FB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Bahnschrift Condensed" panose="020B0502040204020203" pitchFamily="34" charset="0"/>
              </a:rPr>
              <a:t>Quick-fire </a:t>
            </a:r>
            <a:r>
              <a:rPr lang="en-US" dirty="0">
                <a:latin typeface="Bahnschrift Condensed" panose="020B0502040204020203" pitchFamily="34" charset="0"/>
              </a:rPr>
              <a:t>quiz</a:t>
            </a:r>
            <a:endParaRPr lang="en-GB" dirty="0">
              <a:latin typeface="Bahnschrift Condensed" panose="020B0502040204020203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820" y="1126068"/>
            <a:ext cx="4909450" cy="4457782"/>
          </a:xfrm>
          <a:prstGeom prst="rect">
            <a:avLst/>
          </a:prstGeom>
        </p:spPr>
      </p:pic>
      <p:sp>
        <p:nvSpPr>
          <p:cNvPr id="15" name="Speech Bubble: Rectangle with Corners Rounded 5">
            <a:extLst>
              <a:ext uri="{FF2B5EF4-FFF2-40B4-BE49-F238E27FC236}">
                <a16:creationId xmlns="" xmlns:a16="http://schemas.microsoft.com/office/drawing/2014/main" id="{D2B3816E-0A90-4B11-995B-EC02E8F5136D}"/>
              </a:ext>
            </a:extLst>
          </p:cNvPr>
          <p:cNvSpPr/>
          <p:nvPr/>
        </p:nvSpPr>
        <p:spPr>
          <a:xfrm>
            <a:off x="1023577" y="1491997"/>
            <a:ext cx="5542270" cy="3230196"/>
          </a:xfrm>
          <a:prstGeom prst="wedgeRoundRectCallout">
            <a:avLst>
              <a:gd name="adj1" fmla="val 86427"/>
              <a:gd name="adj2" fmla="val -27209"/>
              <a:gd name="adj3" fmla="val 16667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b="1" dirty="0">
              <a:solidFill>
                <a:srgbClr val="FFFF00"/>
              </a:solidFill>
              <a:latin typeface="Bahnschrift Condensed" panose="020B0502040204020203" pitchFamily="34" charset="0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Bahnschrift Condensed" panose="020B0502040204020203" pitchFamily="34" charset="0"/>
              </a:rPr>
              <a:t>Question </a:t>
            </a:r>
            <a:r>
              <a:rPr lang="en-US" sz="2400" b="1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3: How many tons of plastic have been produced by the top 10 supermarkets since 2017?</a:t>
            </a:r>
            <a:br>
              <a:rPr lang="en-US" sz="2400" b="1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</a:br>
            <a:endParaRPr lang="en-US" sz="24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Over 200,000 tons</a:t>
            </a: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Over 1,000,000 tons</a:t>
            </a:r>
          </a:p>
          <a:p>
            <a:pPr marL="342900" indent="-342900">
              <a:buFontTx/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Over 1,800,000 tons</a:t>
            </a:r>
            <a:r>
              <a:rPr lang="en-US" sz="3000" dirty="0">
                <a:solidFill>
                  <a:srgbClr val="FFFF00"/>
                </a:solidFill>
                <a:latin typeface="Franklin Gothic Book"/>
              </a:rPr>
              <a:t/>
            </a:r>
            <a:br>
              <a:rPr lang="en-US" sz="3000" dirty="0">
                <a:solidFill>
                  <a:srgbClr val="FFFF00"/>
                </a:solidFill>
                <a:latin typeface="Franklin Gothic Book"/>
              </a:rPr>
            </a:br>
            <a:r>
              <a:rPr lang="en-US" sz="2400" dirty="0">
                <a:solidFill>
                  <a:srgbClr val="FFFF00"/>
                </a:solidFill>
                <a:latin typeface="Franklin Gothic Book"/>
              </a:rPr>
              <a:t/>
            </a:r>
            <a:br>
              <a:rPr lang="en-US" sz="2400" dirty="0">
                <a:solidFill>
                  <a:srgbClr val="FFFF00"/>
                </a:solidFill>
                <a:latin typeface="Franklin Gothic Book"/>
              </a:rPr>
            </a:br>
            <a:endParaRPr lang="en-US" sz="24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bottomban.ps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10" name="Picture 9" descr="Mr. Pritt text banner landscap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448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506"/>
            <a:ext cx="12192000" cy="1426467"/>
          </a:xfrm>
          <a:prstGeom prst="rect">
            <a:avLst/>
          </a:prstGeom>
        </p:spPr>
      </p:pic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92F2E7A7-48C6-40DE-9A80-EEC52C7FF693}"/>
              </a:ext>
            </a:extLst>
          </p:cNvPr>
          <p:cNvSpPr txBox="1"/>
          <p:nvPr/>
        </p:nvSpPr>
        <p:spPr>
          <a:xfrm>
            <a:off x="1338532" y="1951672"/>
            <a:ext cx="95149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endParaRPr lang="en-GB" dirty="0">
              <a:latin typeface="Franklin Gothic Book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5B5A8EE6-DA0B-4875-8B2A-0A03B58FB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Bahnschrift Condensed" panose="020B0502040204020203" pitchFamily="34" charset="0"/>
              </a:rPr>
              <a:t>Quick-fire </a:t>
            </a:r>
            <a:r>
              <a:rPr lang="en-US" dirty="0">
                <a:latin typeface="Bahnschrift Condensed" panose="020B0502040204020203" pitchFamily="34" charset="0"/>
              </a:rPr>
              <a:t>quiz</a:t>
            </a:r>
            <a:endParaRPr lang="en-GB" dirty="0">
              <a:latin typeface="Bahnschrift Condensed" panose="020B0502040204020203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820" y="1126068"/>
            <a:ext cx="4909450" cy="4457782"/>
          </a:xfrm>
          <a:prstGeom prst="rect">
            <a:avLst/>
          </a:prstGeom>
        </p:spPr>
      </p:pic>
      <p:sp>
        <p:nvSpPr>
          <p:cNvPr id="15" name="Speech Bubble: Rectangle with Corners Rounded 5">
            <a:extLst>
              <a:ext uri="{FF2B5EF4-FFF2-40B4-BE49-F238E27FC236}">
                <a16:creationId xmlns="" xmlns:a16="http://schemas.microsoft.com/office/drawing/2014/main" id="{D2B3816E-0A90-4B11-995B-EC02E8F5136D}"/>
              </a:ext>
            </a:extLst>
          </p:cNvPr>
          <p:cNvSpPr/>
          <p:nvPr/>
        </p:nvSpPr>
        <p:spPr>
          <a:xfrm>
            <a:off x="1023577" y="1491997"/>
            <a:ext cx="5542270" cy="3230196"/>
          </a:xfrm>
          <a:prstGeom prst="wedgeRoundRectCallout">
            <a:avLst>
              <a:gd name="adj1" fmla="val 86427"/>
              <a:gd name="adj2" fmla="val -27209"/>
              <a:gd name="adj3" fmla="val 16667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b="1" dirty="0">
              <a:solidFill>
                <a:srgbClr val="FFFF00"/>
              </a:solidFill>
              <a:latin typeface="Bahnschrift Condensed" panose="020B0502040204020203" pitchFamily="34" charset="0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Bahnschrift Condensed" panose="020B0502040204020203" pitchFamily="34" charset="0"/>
              </a:rPr>
              <a:t>Question 3: How many tons of plastic have been produced by the top 10 supermarkets since 2017?</a:t>
            </a:r>
            <a:br>
              <a:rPr lang="en-US" sz="2400" b="1" dirty="0">
                <a:solidFill>
                  <a:schemeClr val="bg1"/>
                </a:solidFill>
                <a:latin typeface="Bahnschrift Condensed" panose="020B0502040204020203" pitchFamily="34" charset="0"/>
              </a:rPr>
            </a:br>
            <a:endParaRPr lang="en-US" sz="24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Over 200,000 tons</a:t>
            </a:r>
          </a:p>
          <a:p>
            <a:pPr marL="342900" indent="-342900">
              <a:buAutoNum type="alphaLcPeriod"/>
            </a:pPr>
            <a:r>
              <a:rPr lang="en-US" sz="24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Over 1,000,000 tons</a:t>
            </a:r>
          </a:p>
          <a:p>
            <a:pPr marL="342900" indent="-342900">
              <a:buFontTx/>
              <a:buAutoNum type="alphaLcPeriod"/>
            </a:pPr>
            <a:r>
              <a:rPr lang="en-US" sz="2400" dirty="0">
                <a:solidFill>
                  <a:srgbClr val="FFFF00"/>
                </a:solidFill>
                <a:latin typeface="Bahnschrift Condensed" panose="020B0502040204020203" pitchFamily="34" charset="0"/>
              </a:rPr>
              <a:t>Over 1,800,000 tons</a:t>
            </a:r>
            <a:r>
              <a:rPr lang="en-US" sz="3000" dirty="0">
                <a:solidFill>
                  <a:srgbClr val="FFFF00"/>
                </a:solidFill>
                <a:latin typeface="Franklin Gothic Book"/>
              </a:rPr>
              <a:t/>
            </a:r>
            <a:br>
              <a:rPr lang="en-US" sz="3000" dirty="0">
                <a:solidFill>
                  <a:srgbClr val="FFFF00"/>
                </a:solidFill>
                <a:latin typeface="Franklin Gothic Book"/>
              </a:rPr>
            </a:br>
            <a:r>
              <a:rPr lang="en-US" sz="2400" dirty="0">
                <a:solidFill>
                  <a:srgbClr val="FFFF00"/>
                </a:solidFill>
                <a:latin typeface="Franklin Gothic Book"/>
              </a:rPr>
              <a:t/>
            </a:r>
            <a:br>
              <a:rPr lang="en-US" sz="2400" dirty="0">
                <a:solidFill>
                  <a:srgbClr val="FFFF00"/>
                </a:solidFill>
                <a:latin typeface="Franklin Gothic Book"/>
              </a:rPr>
            </a:br>
            <a:endParaRPr lang="en-US" sz="24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bottomban.ps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10" name="Picture 9" descr="Mr. Pritt text banner landscap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310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92F2E7A7-48C6-40DE-9A80-EEC52C7FF693}"/>
              </a:ext>
            </a:extLst>
          </p:cNvPr>
          <p:cNvSpPr txBox="1"/>
          <p:nvPr/>
        </p:nvSpPr>
        <p:spPr>
          <a:xfrm>
            <a:off x="1338532" y="1951672"/>
            <a:ext cx="951493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Franklin Gothic Book"/>
              </a:rPr>
              <a:t/>
            </a:r>
            <a:br>
              <a:rPr lang="en-US" sz="2400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r>
              <a:rPr lang="en-US" dirty="0">
                <a:latin typeface="Franklin Gothic Book"/>
              </a:rPr>
              <a:t/>
            </a:r>
            <a:br>
              <a:rPr lang="en-US" dirty="0">
                <a:latin typeface="Franklin Gothic Book"/>
              </a:rPr>
            </a:br>
            <a:endParaRPr lang="en-GB" dirty="0">
              <a:latin typeface="Franklin Gothic Book"/>
            </a:endParaRPr>
          </a:p>
        </p:txBody>
      </p:sp>
      <p:sp>
        <p:nvSpPr>
          <p:cNvPr id="10" name="Speech Bubble: Rectangle with Corners Rounded 5">
            <a:extLst>
              <a:ext uri="{FF2B5EF4-FFF2-40B4-BE49-F238E27FC236}">
                <a16:creationId xmlns="" xmlns:a16="http://schemas.microsoft.com/office/drawing/2014/main" id="{D2B3816E-0A90-4B11-995B-EC02E8F5136D}"/>
              </a:ext>
            </a:extLst>
          </p:cNvPr>
          <p:cNvSpPr/>
          <p:nvPr/>
        </p:nvSpPr>
        <p:spPr>
          <a:xfrm>
            <a:off x="921357" y="1560622"/>
            <a:ext cx="4856332" cy="2018174"/>
          </a:xfrm>
          <a:prstGeom prst="wedgeRoundRectCallout">
            <a:avLst>
              <a:gd name="adj1" fmla="val 88239"/>
              <a:gd name="adj2" fmla="val -17499"/>
              <a:gd name="adj3" fmla="val 16667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Bahnschrift Condensed" panose="020B0502040204020203" pitchFamily="34" charset="0"/>
                <a:cs typeface="Calibri" panose="020F0502020204030204" pitchFamily="34" charset="0"/>
              </a:rPr>
              <a:t>Why do we need packaging?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506"/>
            <a:ext cx="12192000" cy="1426467"/>
          </a:xfrm>
          <a:prstGeom prst="rect">
            <a:avLst/>
          </a:prstGeom>
        </p:spPr>
      </p:pic>
      <p:pic>
        <p:nvPicPr>
          <p:cNvPr id="7" name="Picture 6" descr="bottomban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8" name="Picture 7" descr="Mr. Pritt text banner landscap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602" y="1066504"/>
            <a:ext cx="5337493" cy="53588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67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 Same Side Corner Rectangle 15"/>
          <p:cNvSpPr/>
          <p:nvPr/>
        </p:nvSpPr>
        <p:spPr>
          <a:xfrm>
            <a:off x="640667" y="1969974"/>
            <a:ext cx="1821294" cy="1439836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dk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reeform 16"/>
          <p:cNvSpPr/>
          <p:nvPr/>
        </p:nvSpPr>
        <p:spPr>
          <a:xfrm>
            <a:off x="418941" y="3726718"/>
            <a:ext cx="2329795" cy="1236808"/>
          </a:xfrm>
          <a:custGeom>
            <a:avLst/>
            <a:gdLst>
              <a:gd name="connsiteX0" fmla="*/ 0 w 2329795"/>
              <a:gd name="connsiteY0" fmla="*/ 0 h 1236808"/>
              <a:gd name="connsiteX1" fmla="*/ 2329795 w 2329795"/>
              <a:gd name="connsiteY1" fmla="*/ 0 h 1236808"/>
              <a:gd name="connsiteX2" fmla="*/ 2329795 w 2329795"/>
              <a:gd name="connsiteY2" fmla="*/ 1236808 h 1236808"/>
              <a:gd name="connsiteX3" fmla="*/ 0 w 2329795"/>
              <a:gd name="connsiteY3" fmla="*/ 1236808 h 1236808"/>
              <a:gd name="connsiteX4" fmla="*/ 0 w 2329795"/>
              <a:gd name="connsiteY4" fmla="*/ 0 h 123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9795" h="1236808">
                <a:moveTo>
                  <a:pt x="0" y="0"/>
                </a:moveTo>
                <a:lnTo>
                  <a:pt x="2329795" y="0"/>
                </a:lnTo>
                <a:lnTo>
                  <a:pt x="2329795" y="1236808"/>
                </a:lnTo>
                <a:lnTo>
                  <a:pt x="0" y="123680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0" rIns="771644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6500" kern="1200" dirty="0"/>
          </a:p>
        </p:txBody>
      </p:sp>
      <p:sp>
        <p:nvSpPr>
          <p:cNvPr id="20" name="Round Same Side Corner Rectangle 19"/>
          <p:cNvSpPr/>
          <p:nvPr/>
        </p:nvSpPr>
        <p:spPr>
          <a:xfrm>
            <a:off x="3517590" y="1973916"/>
            <a:ext cx="1906681" cy="1419401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3"/>
            <a:stretch>
              <a:fillRect/>
            </a:stretch>
          </a:blipFill>
        </p:spPr>
        <p:style>
          <a:lnRef idx="2">
            <a:schemeClr val="dk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Freeform 20"/>
          <p:cNvSpPr/>
          <p:nvPr/>
        </p:nvSpPr>
        <p:spPr>
          <a:xfrm>
            <a:off x="3142994" y="3738822"/>
            <a:ext cx="2744545" cy="1213857"/>
          </a:xfrm>
          <a:custGeom>
            <a:avLst/>
            <a:gdLst>
              <a:gd name="connsiteX0" fmla="*/ 0 w 2744545"/>
              <a:gd name="connsiteY0" fmla="*/ 0 h 1213857"/>
              <a:gd name="connsiteX1" fmla="*/ 2744545 w 2744545"/>
              <a:gd name="connsiteY1" fmla="*/ 0 h 1213857"/>
              <a:gd name="connsiteX2" fmla="*/ 2744545 w 2744545"/>
              <a:gd name="connsiteY2" fmla="*/ 1213857 h 1213857"/>
              <a:gd name="connsiteX3" fmla="*/ 0 w 2744545"/>
              <a:gd name="connsiteY3" fmla="*/ 1213857 h 1213857"/>
              <a:gd name="connsiteX4" fmla="*/ 0 w 2744545"/>
              <a:gd name="connsiteY4" fmla="*/ 0 h 1213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4545" h="1213857">
                <a:moveTo>
                  <a:pt x="0" y="0"/>
                </a:moveTo>
                <a:lnTo>
                  <a:pt x="2744545" y="0"/>
                </a:lnTo>
                <a:lnTo>
                  <a:pt x="2744545" y="1213857"/>
                </a:lnTo>
                <a:lnTo>
                  <a:pt x="0" y="121385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0" rIns="894317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6500" kern="1200" dirty="0"/>
          </a:p>
        </p:txBody>
      </p:sp>
      <p:sp>
        <p:nvSpPr>
          <p:cNvPr id="23" name="Round Same Side Corner Rectangle 22"/>
          <p:cNvSpPr/>
          <p:nvPr/>
        </p:nvSpPr>
        <p:spPr>
          <a:xfrm>
            <a:off x="6599258" y="2036293"/>
            <a:ext cx="1947313" cy="1352201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4"/>
            <a:stretch>
              <a:fillRect/>
            </a:stretch>
          </a:blipFill>
        </p:spPr>
        <p:style>
          <a:lnRef idx="2">
            <a:schemeClr val="dk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Freeform 23"/>
          <p:cNvSpPr/>
          <p:nvPr/>
        </p:nvSpPr>
        <p:spPr>
          <a:xfrm>
            <a:off x="6089557" y="3756909"/>
            <a:ext cx="3121040" cy="1167342"/>
          </a:xfrm>
          <a:custGeom>
            <a:avLst/>
            <a:gdLst>
              <a:gd name="connsiteX0" fmla="*/ 0 w 3121040"/>
              <a:gd name="connsiteY0" fmla="*/ 0 h 1167342"/>
              <a:gd name="connsiteX1" fmla="*/ 3121040 w 3121040"/>
              <a:gd name="connsiteY1" fmla="*/ 0 h 1167342"/>
              <a:gd name="connsiteX2" fmla="*/ 3121040 w 3121040"/>
              <a:gd name="connsiteY2" fmla="*/ 1167342 h 1167342"/>
              <a:gd name="connsiteX3" fmla="*/ 0 w 3121040"/>
              <a:gd name="connsiteY3" fmla="*/ 1167342 h 1167342"/>
              <a:gd name="connsiteX4" fmla="*/ 0 w 3121040"/>
              <a:gd name="connsiteY4" fmla="*/ 0 h 1167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1040" h="1167342">
                <a:moveTo>
                  <a:pt x="0" y="0"/>
                </a:moveTo>
                <a:lnTo>
                  <a:pt x="3121040" y="0"/>
                </a:lnTo>
                <a:lnTo>
                  <a:pt x="3121040" y="1167342"/>
                </a:lnTo>
                <a:lnTo>
                  <a:pt x="0" y="116734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0" rIns="1005674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6500" kern="1200" dirty="0"/>
          </a:p>
        </p:txBody>
      </p:sp>
      <p:sp>
        <p:nvSpPr>
          <p:cNvPr id="26" name="Round Same Side Corner Rectangle 25"/>
          <p:cNvSpPr/>
          <p:nvPr/>
        </p:nvSpPr>
        <p:spPr>
          <a:xfrm>
            <a:off x="9545856" y="2064713"/>
            <a:ext cx="1998032" cy="1401453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5"/>
            <a:stretch>
              <a:fillRect/>
            </a:stretch>
          </a:blipFill>
        </p:spPr>
        <p:style>
          <a:lnRef idx="2">
            <a:schemeClr val="dk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Freeform 26"/>
          <p:cNvSpPr/>
          <p:nvPr/>
        </p:nvSpPr>
        <p:spPr>
          <a:xfrm>
            <a:off x="9412615" y="3768184"/>
            <a:ext cx="2514342" cy="1168726"/>
          </a:xfrm>
          <a:custGeom>
            <a:avLst/>
            <a:gdLst>
              <a:gd name="connsiteX0" fmla="*/ 0 w 2329795"/>
              <a:gd name="connsiteY0" fmla="*/ 0 h 1168726"/>
              <a:gd name="connsiteX1" fmla="*/ 2329795 w 2329795"/>
              <a:gd name="connsiteY1" fmla="*/ 0 h 1168726"/>
              <a:gd name="connsiteX2" fmla="*/ 2329795 w 2329795"/>
              <a:gd name="connsiteY2" fmla="*/ 1168726 h 1168726"/>
              <a:gd name="connsiteX3" fmla="*/ 0 w 2329795"/>
              <a:gd name="connsiteY3" fmla="*/ 1168726 h 1168726"/>
              <a:gd name="connsiteX4" fmla="*/ 0 w 2329795"/>
              <a:gd name="connsiteY4" fmla="*/ 0 h 1168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9795" h="1168726">
                <a:moveTo>
                  <a:pt x="0" y="0"/>
                </a:moveTo>
                <a:lnTo>
                  <a:pt x="2329795" y="0"/>
                </a:lnTo>
                <a:lnTo>
                  <a:pt x="2329795" y="1168726"/>
                </a:lnTo>
                <a:lnTo>
                  <a:pt x="0" y="116872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0" rIns="771644" bIns="0" numCol="1" spcCol="1270" anchor="ctr" anchorCtr="0">
            <a:noAutofit/>
          </a:bodyPr>
          <a:lstStyle/>
          <a:p>
            <a:pPr lvl="0" algn="l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6500" kern="120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2" y="-188761"/>
            <a:ext cx="12192000" cy="142646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="" xmlns:a16="http://schemas.microsoft.com/office/drawing/2014/main" id="{5A73A5DE-82C2-44CC-843D-085B96F489E6}"/>
              </a:ext>
            </a:extLst>
          </p:cNvPr>
          <p:cNvSpPr txBox="1">
            <a:spLocks/>
          </p:cNvSpPr>
          <p:nvPr/>
        </p:nvSpPr>
        <p:spPr>
          <a:xfrm>
            <a:off x="675640" y="87991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Bahnschrift Condensed" panose="020B0502040204020203" pitchFamily="34" charset="0"/>
              </a:rPr>
              <a:t>Why do we need packaging?</a:t>
            </a:r>
            <a:endParaRPr lang="en-GB" dirty="0">
              <a:latin typeface="Bahnschrift Condensed" panose="020B0502040204020203" pitchFamily="34" charset="0"/>
            </a:endParaRPr>
          </a:p>
        </p:txBody>
      </p:sp>
      <p:pic>
        <p:nvPicPr>
          <p:cNvPr id="8" name="Picture 7" descr="bottomban.psd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6" y="5007593"/>
            <a:ext cx="12201556" cy="1850407"/>
          </a:xfrm>
          <a:prstGeom prst="rect">
            <a:avLst/>
          </a:prstGeom>
        </p:spPr>
      </p:pic>
      <p:pic>
        <p:nvPicPr>
          <p:cNvPr id="9" name="Picture 8" descr="Mr. Pritt text banner landscap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6" y="6185341"/>
            <a:ext cx="4453128" cy="5151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483685" y="3789800"/>
            <a:ext cx="20840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Bahnschrift Condensed" panose="020B0502040204020203" pitchFamily="34" charset="0"/>
              </a:rPr>
              <a:t>Packaging also allows some packs to be </a:t>
            </a:r>
            <a:endParaRPr lang="en-US" sz="1600" dirty="0" smtClean="0">
              <a:latin typeface="Bahnschrift Condensed" panose="020B0502040204020203" pitchFamily="34" charset="0"/>
            </a:endParaRPr>
          </a:p>
          <a:p>
            <a:pPr algn="ctr"/>
            <a:r>
              <a:rPr lang="en-US" sz="1600" dirty="0" smtClean="0">
                <a:latin typeface="Bahnschrift Condensed" panose="020B0502040204020203" pitchFamily="34" charset="0"/>
              </a:rPr>
              <a:t>resealed </a:t>
            </a:r>
            <a:r>
              <a:rPr lang="en-US" sz="1600" dirty="0">
                <a:latin typeface="Bahnschrift Condensed" panose="020B0502040204020203" pitchFamily="34" charset="0"/>
              </a:rPr>
              <a:t>if all the contents are </a:t>
            </a:r>
            <a:r>
              <a:rPr lang="en-US" sz="1600" dirty="0" smtClean="0">
                <a:latin typeface="Bahnschrift Condensed" panose="020B0502040204020203" pitchFamily="34" charset="0"/>
              </a:rPr>
              <a:t>not </a:t>
            </a:r>
            <a:r>
              <a:rPr lang="en-US" sz="1600" dirty="0">
                <a:latin typeface="Bahnschrift Condensed" panose="020B0502040204020203" pitchFamily="34" charset="0"/>
              </a:rPr>
              <a:t>needed in one go</a:t>
            </a:r>
          </a:p>
          <a:p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514121" y="3868623"/>
            <a:ext cx="2151961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en-US" sz="1600" dirty="0">
                <a:latin typeface="Bahnschrift Condensed" panose="020B0502040204020203" pitchFamily="34" charset="0"/>
              </a:rPr>
              <a:t>It protects and contains the products we buy until they reach our homes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91216" y="3868623"/>
            <a:ext cx="2636707" cy="85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en-US" sz="1600" dirty="0">
                <a:latin typeface="Bahnschrift Condensed" panose="020B0502040204020203" pitchFamily="34" charset="0"/>
              </a:rPr>
              <a:t>It provides us with important product information about the ingredients and storage instructions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34557" y="3778783"/>
            <a:ext cx="3042494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en-US" sz="1600" dirty="0" smtClean="0">
                <a:latin typeface="Bahnschrift Condensed" panose="020B0502040204020203" pitchFamily="34" charset="0"/>
              </a:rPr>
              <a:t>It </a:t>
            </a:r>
            <a:r>
              <a:rPr lang="en-US" sz="1600" dirty="0">
                <a:latin typeface="Bahnschrift Condensed" panose="020B0502040204020203" pitchFamily="34" charset="0"/>
              </a:rPr>
              <a:t>protects products on their journey from farm or factory to </a:t>
            </a:r>
            <a:r>
              <a:rPr lang="en-US" sz="1600" dirty="0" smtClean="0">
                <a:latin typeface="Bahnschrift Condensed" panose="020B0502040204020203" pitchFamily="34" charset="0"/>
              </a:rPr>
              <a:t>people’s </a:t>
            </a:r>
            <a:r>
              <a:rPr lang="en-US" sz="1600" dirty="0">
                <a:latin typeface="Bahnschrift Condensed" panose="020B0502040204020203" pitchFamily="34" charset="0"/>
              </a:rPr>
              <a:t>homes so they arrive in good condition. This journey can involve travel by ship, air or </a:t>
            </a:r>
            <a:r>
              <a:rPr lang="en-US" sz="1600" dirty="0" smtClean="0">
                <a:latin typeface="Bahnschrift Condensed" panose="020B0502040204020203" pitchFamily="34" charset="0"/>
              </a:rPr>
              <a:t>road</a:t>
            </a:r>
            <a:endParaRPr lang="en-US" sz="1600" dirty="0">
              <a:latin typeface="Bahnschrift Condensed" panose="020B0502040204020203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3" r="84467"/>
          <a:stretch/>
        </p:blipFill>
        <p:spPr>
          <a:xfrm>
            <a:off x="1140023" y="5018440"/>
            <a:ext cx="822581" cy="64867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5" t="-9941" r="62981" b="5026"/>
          <a:stretch/>
        </p:blipFill>
        <p:spPr>
          <a:xfrm>
            <a:off x="4105438" y="4936910"/>
            <a:ext cx="882741" cy="72224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5" t="-1325" r="42089"/>
          <a:stretch/>
        </p:blipFill>
        <p:spPr>
          <a:xfrm>
            <a:off x="7354956" y="4981682"/>
            <a:ext cx="782818" cy="67106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0" t="-5373" r="20374" b="-9371"/>
          <a:stretch/>
        </p:blipFill>
        <p:spPr>
          <a:xfrm>
            <a:off x="10228254" y="4980978"/>
            <a:ext cx="837312" cy="75509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2" y="31842"/>
            <a:ext cx="1352485" cy="113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645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589</Words>
  <Application>Microsoft Office PowerPoint</Application>
  <PresentationFormat>Widescreen</PresentationFormat>
  <Paragraphs>84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Bahnschrift Condensed</vt:lpstr>
      <vt:lpstr>Calibri</vt:lpstr>
      <vt:lpstr>Calibri Light</vt:lpstr>
      <vt:lpstr>Franklin Gothic Book</vt:lpstr>
      <vt:lpstr>Times New Roman</vt:lpstr>
      <vt:lpstr>Office Theme</vt:lpstr>
      <vt:lpstr>PowerPoint Presentation</vt:lpstr>
      <vt:lpstr>Quick-fire quiz</vt:lpstr>
      <vt:lpstr>Quick-fire quiz</vt:lpstr>
      <vt:lpstr>Quick-fire quiz</vt:lpstr>
      <vt:lpstr>Quick-fire quiz</vt:lpstr>
      <vt:lpstr>Quick-fire quiz</vt:lpstr>
      <vt:lpstr>Quick-fire quiz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Gardner</dc:creator>
  <cp:lastModifiedBy>Amanda Gardner</cp:lastModifiedBy>
  <cp:revision>104</cp:revision>
  <dcterms:created xsi:type="dcterms:W3CDTF">2019-12-19T13:14:55Z</dcterms:created>
  <dcterms:modified xsi:type="dcterms:W3CDTF">2020-02-27T16:28:43Z</dcterms:modified>
</cp:coreProperties>
</file>